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11309350" cx="20104100"/>
  <p:notesSz cx="20104100" cy="11309350"/>
  <p:embeddedFontLst>
    <p:embeddedFont>
      <p:font typeface="Arial Black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43" roundtripDataSignature="AMtx7mhjvdv9X9+DlyrNXq1KKYiH6kyZ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ArialBlack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p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2df17e464_1_33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2df17e464_1_33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3a2df17e464_1_33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2df17e464_1_28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a2df17e464_1_28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a2df17e464_1_28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8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4b820f7c2_0_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a4b820f7c2_0_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a4b820f7c2_0_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9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p10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a2df17e464_0_5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a2df17e464_0_5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a2df17e464_0_5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1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12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" name="Google Shape;78;p2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2df17e464_0_34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a2df17e464_0_34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a2df17e464_0_34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2df17e464_0_29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a2df17e464_0_29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a2df17e464_0_29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2df17e464_0_2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a2df17e464_0_2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3a2df17e464_0_2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2df17e464_0_15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a2df17e464_0_15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a2df17e464_0_15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a2df17e464_0_1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a2df17e464_0_1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a2df17e464_0_1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a2df17e464_0_39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a2df17e464_0_39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a2df17e464_0_39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a2df17e464_0_44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a2df17e464_0_44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a2df17e464_0_44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a2df17e464_0_49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a2df17e464_0_49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a2df17e464_0_49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90efdf96bc_3_3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90efdf96bc_3_3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90efdf96bc_3_3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a2df17e464_0_54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a2df17e464_0_54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a2df17e464_0_54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p3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a2df17e464_0_64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a2df17e464_0_64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a2df17e464_0_64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a2df17e464_1_43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a2df17e464_1_43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a2df17e464_1_43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a2df17e464_0_69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a2df17e464_0_69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3a2df17e464_0_69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3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p13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4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p14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5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p15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p16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p4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2df17e464_0_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a2df17e464_0_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3a2df17e464_0_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90efdf96bc_0_1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90efdf96bc_0_1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90efdf96bc_0_1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2df17e464_0_79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a2df17e464_0_79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a2df17e464_0_79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title"/>
          </p:nvPr>
        </p:nvSpPr>
        <p:spPr>
          <a:xfrm>
            <a:off x="2432050" y="714594"/>
            <a:ext cx="1698826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/>
          <p:nvPr/>
        </p:nvSpPr>
        <p:spPr>
          <a:xfrm>
            <a:off x="-6350" y="656116"/>
            <a:ext cx="2243455" cy="1060450"/>
          </a:xfrm>
          <a:custGeom>
            <a:rect b="b" l="l" r="r" t="t"/>
            <a:pathLst>
              <a:path extrusionOk="0" h="1060450" w="2243455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8"/>
          <p:cNvSpPr/>
          <p:nvPr/>
        </p:nvSpPr>
        <p:spPr>
          <a:xfrm>
            <a:off x="16938421" y="10202309"/>
            <a:ext cx="1576070" cy="511175"/>
          </a:xfrm>
          <a:custGeom>
            <a:rect b="b" l="l" r="r" t="t"/>
            <a:pathLst>
              <a:path extrusionOk="0" h="511175" w="1576069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extrusionOk="0" h="511175" w="1576069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extrusionOk="0" h="511175" w="1576069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extrusionOk="0" h="511175" w="1576069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8"/>
          <p:cNvSpPr/>
          <p:nvPr/>
        </p:nvSpPr>
        <p:spPr>
          <a:xfrm>
            <a:off x="18623540" y="10245307"/>
            <a:ext cx="378460" cy="469900"/>
          </a:xfrm>
          <a:custGeom>
            <a:rect b="b" l="l" r="r" t="t"/>
            <a:pathLst>
              <a:path extrusionOk="0" h="469900" w="378459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oogle Shape;20;p18"/>
          <p:cNvGrpSpPr/>
          <p:nvPr/>
        </p:nvGrpSpPr>
        <p:grpSpPr>
          <a:xfrm>
            <a:off x="19053919" y="10117702"/>
            <a:ext cx="427015" cy="597582"/>
            <a:chOff x="19053919" y="10117702"/>
            <a:chExt cx="427015" cy="597582"/>
          </a:xfrm>
        </p:grpSpPr>
        <p:sp>
          <p:nvSpPr>
            <p:cNvPr id="21" name="Google Shape;21;p18"/>
            <p:cNvSpPr/>
            <p:nvPr/>
          </p:nvSpPr>
          <p:spPr>
            <a:xfrm>
              <a:off x="19053919" y="10237764"/>
              <a:ext cx="366395" cy="477520"/>
            </a:xfrm>
            <a:custGeom>
              <a:rect b="b" l="l" r="r" t="t"/>
              <a:pathLst>
                <a:path extrusionOk="0" h="477520" w="366394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" name="Google Shape;22;p1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7"/>
          <p:cNvSpPr/>
          <p:nvPr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7"/>
          <p:cNvSpPr txBox="1"/>
          <p:nvPr>
            <p:ph type="title"/>
          </p:nvPr>
        </p:nvSpPr>
        <p:spPr>
          <a:xfrm>
            <a:off x="7432828" y="76582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seño personalizado">
  <p:cSld name="3_Diseño personalizado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8"/>
          <p:cNvSpPr txBox="1"/>
          <p:nvPr>
            <p:ph type="title"/>
          </p:nvPr>
        </p:nvSpPr>
        <p:spPr>
          <a:xfrm>
            <a:off x="6623050" y="70262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Only">
  <p:cSld name="3_Title 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9"/>
          <p:cNvSpPr txBox="1"/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" type="subTitle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/>
          <p:nvPr/>
        </p:nvSpPr>
        <p:spPr>
          <a:xfrm>
            <a:off x="2838209" y="9464675"/>
            <a:ext cx="8841105" cy="0"/>
          </a:xfrm>
          <a:custGeom>
            <a:rect b="b" l="l" r="r" t="t"/>
            <a:pathLst>
              <a:path extrusionOk="0" h="120000" w="8841105">
                <a:moveTo>
                  <a:pt x="0" y="0"/>
                </a:moveTo>
                <a:lnTo>
                  <a:pt x="8840652" y="0"/>
                </a:lnTo>
              </a:path>
            </a:pathLst>
          </a:custGeom>
          <a:noFill/>
          <a:ln cap="flat" cmpd="sng" w="104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0"/>
          <p:cNvSpPr txBox="1"/>
          <p:nvPr>
            <p:ph type="title"/>
          </p:nvPr>
        </p:nvSpPr>
        <p:spPr>
          <a:xfrm>
            <a:off x="6851650" y="74834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1"/>
          <p:cNvSpPr txBox="1"/>
          <p:nvPr>
            <p:ph type="title"/>
          </p:nvPr>
        </p:nvSpPr>
        <p:spPr>
          <a:xfrm>
            <a:off x="4794250" y="69500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40"/>
            <a:ext cx="20109342" cy="1130561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2"/>
          <p:cNvSpPr/>
          <p:nvPr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2"/>
          <p:cNvSpPr txBox="1"/>
          <p:nvPr>
            <p:ph type="title"/>
          </p:nvPr>
        </p:nvSpPr>
        <p:spPr>
          <a:xfrm>
            <a:off x="1184428" y="65914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3"/>
          <p:cNvSpPr/>
          <p:nvPr/>
        </p:nvSpPr>
        <p:spPr>
          <a:xfrm>
            <a:off x="727227" y="10202309"/>
            <a:ext cx="1576070" cy="511175"/>
          </a:xfrm>
          <a:custGeom>
            <a:rect b="b" l="l" r="r" t="t"/>
            <a:pathLst>
              <a:path extrusionOk="0" h="511175" w="157607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extrusionOk="0" h="511175" w="1576070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extrusionOk="0" h="511175" w="1576070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extrusionOk="0" h="511175" w="157607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3"/>
          <p:cNvSpPr/>
          <p:nvPr/>
        </p:nvSpPr>
        <p:spPr>
          <a:xfrm>
            <a:off x="2412348" y="10245307"/>
            <a:ext cx="378460" cy="469900"/>
          </a:xfrm>
          <a:custGeom>
            <a:rect b="b" l="l" r="r" t="t"/>
            <a:pathLst>
              <a:path extrusionOk="0" h="469900" w="37846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23"/>
          <p:cNvGrpSpPr/>
          <p:nvPr/>
        </p:nvGrpSpPr>
        <p:grpSpPr>
          <a:xfrm>
            <a:off x="2842727" y="10117702"/>
            <a:ext cx="427015" cy="597582"/>
            <a:chOff x="2842727" y="10117702"/>
            <a:chExt cx="427015" cy="597582"/>
          </a:xfrm>
        </p:grpSpPr>
        <p:sp>
          <p:nvSpPr>
            <p:cNvPr id="43" name="Google Shape;43;p23"/>
            <p:cNvSpPr/>
            <p:nvPr/>
          </p:nvSpPr>
          <p:spPr>
            <a:xfrm>
              <a:off x="2842727" y="10237764"/>
              <a:ext cx="366395" cy="477520"/>
            </a:xfrm>
            <a:custGeom>
              <a:rect b="b" l="l" r="r" t="t"/>
              <a:pathLst>
                <a:path extrusionOk="0" h="477520" w="366394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" name="Google Shape;44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23"/>
          <p:cNvSpPr/>
          <p:nvPr/>
        </p:nvSpPr>
        <p:spPr>
          <a:xfrm>
            <a:off x="17840597" y="656116"/>
            <a:ext cx="2243455" cy="1060450"/>
          </a:xfrm>
          <a:custGeom>
            <a:rect b="b" l="l" r="r" t="t"/>
            <a:pathLst>
              <a:path extrusionOk="0" h="1060450" w="2243455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727227" y="755454"/>
            <a:ext cx="1679242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Diseño personalizado">
  <p:cSld name="5_Diseño personalizado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3340"/>
            <a:ext cx="20110047" cy="1130601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4"/>
          <p:cNvSpPr txBox="1"/>
          <p:nvPr>
            <p:ph type="title"/>
          </p:nvPr>
        </p:nvSpPr>
        <p:spPr>
          <a:xfrm>
            <a:off x="831850" y="71786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Diseño personalizado">
  <p:cSld name="6_Diseño personalizad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5"/>
          <p:cNvSpPr/>
          <p:nvPr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5"/>
          <p:cNvSpPr txBox="1"/>
          <p:nvPr>
            <p:ph type="title"/>
          </p:nvPr>
        </p:nvSpPr>
        <p:spPr>
          <a:xfrm>
            <a:off x="7661428" y="8207476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seño personalizado">
  <p:cSld name="4_Diseño personalizado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6"/>
          <p:cNvSpPr/>
          <p:nvPr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6"/>
          <p:cNvSpPr txBox="1"/>
          <p:nvPr>
            <p:ph type="title"/>
          </p:nvPr>
        </p:nvSpPr>
        <p:spPr>
          <a:xfrm>
            <a:off x="4842028" y="45340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5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Relationship Id="rId5" Type="http://schemas.openxmlformats.org/officeDocument/2006/relationships/image" Target="../media/image45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Relationship Id="rId9" Type="http://schemas.openxmlformats.org/officeDocument/2006/relationships/image" Target="../media/image35.png"/><Relationship Id="rId5" Type="http://schemas.openxmlformats.org/officeDocument/2006/relationships/image" Target="../media/image29.png"/><Relationship Id="rId6" Type="http://schemas.openxmlformats.org/officeDocument/2006/relationships/image" Target="../media/image39.png"/><Relationship Id="rId7" Type="http://schemas.openxmlformats.org/officeDocument/2006/relationships/image" Target="../media/image44.png"/><Relationship Id="rId8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drive.google.com/file/d/13dWufuM4tI8bkPG1-xN9tPdntbwwb1Yi/view" TargetMode="External"/><Relationship Id="rId4" Type="http://schemas.openxmlformats.org/officeDocument/2006/relationships/image" Target="../media/image4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oPs_y2vQb2ScS6oXqGniC7hVIwG9AQWT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"/>
          <p:cNvSpPr txBox="1"/>
          <p:nvPr>
            <p:ph type="title"/>
          </p:nvPr>
        </p:nvSpPr>
        <p:spPr>
          <a:xfrm>
            <a:off x="2432050" y="714594"/>
            <a:ext cx="1698826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s-CL">
                <a:solidFill>
                  <a:schemeClr val="accent1"/>
                </a:solidFill>
              </a:rPr>
              <a:t>Contenido de la Presentación (15 -18 min max)</a:t>
            </a:r>
            <a:endParaRPr i="1">
              <a:solidFill>
                <a:schemeClr val="accent1"/>
              </a:solidFill>
            </a:endParaRPr>
          </a:p>
        </p:txBody>
      </p:sp>
      <p:sp>
        <p:nvSpPr>
          <p:cNvPr id="75" name="Google Shape;75;p1"/>
          <p:cNvSpPr txBox="1"/>
          <p:nvPr/>
        </p:nvSpPr>
        <p:spPr>
          <a:xfrm>
            <a:off x="1114426" y="1997075"/>
            <a:ext cx="18306000" cy="89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Portada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Agenda – Ítems de la presentación.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Presentación – Presentación del equipo de trabajo.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Breve descripción del origen de la problemática </a:t>
            </a:r>
            <a:r>
              <a:rPr b="0" i="0" lang="es-C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(Dar contexto de negocio con fuentes de información verídita) - (Aportar Métricas-análisis de datos propios o del mercado) </a:t>
            </a:r>
            <a:r>
              <a:rPr b="0" i="0" lang="es-C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 la necesidad del proyecto</a:t>
            </a:r>
            <a:r>
              <a:rPr b="0" i="0" lang="es-C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. Testimonio cliente o (Early Adopter=Perfil de tipo de cliente usuarios beneficiado).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Descripción de la solución  </a:t>
            </a:r>
            <a:r>
              <a:rPr b="0" i="0" lang="es-C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b="0" i="0" lang="es-CL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Aplicar modelo Canvas</a:t>
            </a:r>
            <a:endParaRPr b="0" i="0" sz="32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Objetivo general y específicos (Definir Alcances)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Metodología de proyecto – Explicación de la metodología del proyecto, mencionado las principales etapas y/o hitos con sus respectivas fechas.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s-C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Asignación de roles – Mencionar rol de cada integrante del grupo de trabajo y funciones realizadas.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826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2df17e464_1_33"/>
          <p:cNvSpPr txBox="1"/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Solución</a:t>
            </a:r>
            <a:endParaRPr/>
          </a:p>
        </p:txBody>
      </p:sp>
      <p:pic>
        <p:nvPicPr>
          <p:cNvPr id="151" name="Google Shape;151;g3a2df17e464_1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088" y="1453500"/>
            <a:ext cx="15285926" cy="868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2df17e464_1_28"/>
          <p:cNvSpPr txBox="1"/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Modelo Canva</a:t>
            </a:r>
            <a:endParaRPr/>
          </a:p>
        </p:txBody>
      </p:sp>
      <p:pic>
        <p:nvPicPr>
          <p:cNvPr id="158" name="Google Shape;158;g3a2df17e464_1_28" title="Gráfico Modelo Canvas Doodle Ilustrado Azu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842" y="1453500"/>
            <a:ext cx="13141133" cy="98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/>
          <p:nvPr/>
        </p:nvSpPr>
        <p:spPr>
          <a:xfrm>
            <a:off x="8159750" y="6250622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"/>
          <p:cNvSpPr txBox="1"/>
          <p:nvPr/>
        </p:nvSpPr>
        <p:spPr>
          <a:xfrm>
            <a:off x="1517650" y="7712075"/>
            <a:ext cx="830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s-CL" sz="4800">
                <a:solidFill>
                  <a:srgbClr val="257CE1"/>
                </a:solidFill>
              </a:rPr>
              <a:t>Objetivos</a:t>
            </a:r>
            <a:endParaRPr b="1" i="0" sz="4800" u="none" cap="none" strike="noStrike">
              <a:solidFill>
                <a:srgbClr val="257CE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Alcances</a:t>
            </a:r>
            <a:endParaRPr/>
          </a:p>
        </p:txBody>
      </p:sp>
      <p:sp>
        <p:nvSpPr>
          <p:cNvPr id="170" name="Google Shape;170;p8"/>
          <p:cNvSpPr txBox="1"/>
          <p:nvPr/>
        </p:nvSpPr>
        <p:spPr>
          <a:xfrm>
            <a:off x="1612800" y="1812875"/>
            <a:ext cx="17553300" cy="81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400">
                <a:solidFill>
                  <a:srgbClr val="257CE1"/>
                </a:solidFill>
              </a:rPr>
              <a:t>Alcance Funcional :</a:t>
            </a:r>
            <a:endParaRPr b="1" sz="2400">
              <a:solidFill>
                <a:srgbClr val="257CE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Plataforma Web (Administración) y para gestión de tickets.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Registro completo y trazabilidad de todas las solicitudes técnicas.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Sistema de reportes básicos de incidencias y tiempos de atención.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400">
                <a:solidFill>
                  <a:srgbClr val="257CE1"/>
                </a:solidFill>
              </a:rPr>
              <a:t>Alcance de Implementación y Despliegue:</a:t>
            </a:r>
            <a:endParaRPr b="1" sz="2400">
              <a:solidFill>
                <a:srgbClr val="257CE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Ambiente Actual(prueba): La solución se encuentra desplegada y operativa en un Entorno de Pruebas (Testing/QA) alojado en Microsoft Azure.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Disponibilidad Futura: Arquitectura diseñada bajo modelo SaaS (Software as a Service), permitiendo el acceso remoto 24/7 sin requerir servidores físicos en el colegio.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-Infraestructura: Persistencia de datos centralizada mediante servicios Cloud (Azure SQL).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400">
                <a:solidFill>
                  <a:srgbClr val="257CE1"/>
                </a:solidFill>
              </a:rPr>
              <a:t>Entregables Finales:</a:t>
            </a:r>
            <a:endParaRPr b="1" sz="2400">
              <a:solidFill>
                <a:srgbClr val="257CE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Capacitación a usuarios clave y entrega de manuales de uso.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Entorno de prueba funcional validado.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400">
                <a:solidFill>
                  <a:srgbClr val="257CE1"/>
                </a:solidFill>
              </a:rPr>
              <a:t>Exclusiones:</a:t>
            </a:r>
            <a:endParaRPr b="1" sz="2400">
              <a:solidFill>
                <a:srgbClr val="257CE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incluye integración con sistemas externos (ERPs escolares, LDAP).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No contempla soporte técnico ni mantención posterior a la entrega académica.</a:t>
            </a:r>
            <a:endParaRPr sz="2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4b820f7c2_0_0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Objetivos de proyecto </a:t>
            </a:r>
            <a:endParaRPr/>
          </a:p>
        </p:txBody>
      </p:sp>
      <p:sp>
        <p:nvSpPr>
          <p:cNvPr id="177" name="Google Shape;177;g3a4b820f7c2_0_0"/>
          <p:cNvSpPr txBox="1"/>
          <p:nvPr/>
        </p:nvSpPr>
        <p:spPr>
          <a:xfrm>
            <a:off x="1484250" y="2758775"/>
            <a:ext cx="17052000" cy="6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700">
                <a:solidFill>
                  <a:srgbClr val="257CE1"/>
                </a:solidFill>
              </a:rPr>
              <a:t>Objetivo General</a:t>
            </a:r>
            <a:endParaRPr b="1" sz="2700">
              <a:solidFill>
                <a:srgbClr val="257CE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700">
                <a:latin typeface="Calibri"/>
                <a:ea typeface="Calibri"/>
                <a:cs typeface="Calibri"/>
                <a:sym typeface="Calibri"/>
              </a:rPr>
              <a:t>Implementar un ecosistema digital de soporte TI centralizado que modernice la gestión de incidencias en establecimientos educacionales, asegurando la continuidad operativa de las clases y la toma de decisiones basada en datos.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700">
                <a:solidFill>
                  <a:srgbClr val="257CE1"/>
                </a:solidFill>
              </a:rPr>
              <a:t>Objetivos Específicos</a:t>
            </a:r>
            <a:endParaRPr b="1" sz="2700">
              <a:solidFill>
                <a:srgbClr val="257CE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700">
                <a:latin typeface="Calibri"/>
                <a:ea typeface="Calibri"/>
                <a:cs typeface="Calibri"/>
                <a:sym typeface="Calibri"/>
              </a:rPr>
              <a:t>Digitalización de Procesos: Eliminar la gestión informal de requerimientos (pasillo/WhatsApp) migrando el 100% del flujo a una plataforma auditable.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700">
                <a:latin typeface="Calibri"/>
                <a:ea typeface="Calibri"/>
                <a:cs typeface="Calibri"/>
                <a:sym typeface="Calibri"/>
              </a:rPr>
              <a:t>Eficiencia Operativa: Disminuir los tiempos de respuesta y resolución de fallas críticas mediante la automatización de asignaciones y alertas.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700">
                <a:latin typeface="Calibri"/>
                <a:ea typeface="Calibri"/>
                <a:cs typeface="Calibri"/>
                <a:sym typeface="Calibri"/>
              </a:rPr>
              <a:t>Gestión del Cambio: Facilitar la adopción tecnológica en la comunidad escolar mediante herramientas intuitivas y capacitación directa.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 txBox="1"/>
          <p:nvPr>
            <p:ph type="title"/>
          </p:nvPr>
        </p:nvSpPr>
        <p:spPr>
          <a:xfrm>
            <a:off x="222250" y="7407275"/>
            <a:ext cx="1039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Metodología</a:t>
            </a:r>
            <a:endParaRPr/>
          </a:p>
        </p:txBody>
      </p:sp>
      <p:sp>
        <p:nvSpPr>
          <p:cNvPr id="183" name="Google Shape;183;p9"/>
          <p:cNvSpPr txBox="1"/>
          <p:nvPr/>
        </p:nvSpPr>
        <p:spPr>
          <a:xfrm>
            <a:off x="9089872" y="6188075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/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Etapas e hitos</a:t>
            </a:r>
            <a:endParaRPr/>
          </a:p>
        </p:txBody>
      </p:sp>
      <p:sp>
        <p:nvSpPr>
          <p:cNvPr id="189" name="Google Shape;189;p10"/>
          <p:cNvSpPr txBox="1"/>
          <p:nvPr/>
        </p:nvSpPr>
        <p:spPr>
          <a:xfrm>
            <a:off x="840425" y="2220000"/>
            <a:ext cx="57345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000">
                <a:solidFill>
                  <a:srgbClr val="257CE1"/>
                </a:solidFill>
              </a:rPr>
              <a:t>1. Definición y Planificación (Semanas 1-4)</a:t>
            </a:r>
            <a:endParaRPr b="1" sz="2000">
              <a:solidFill>
                <a:srgbClr val="257CE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Definición de Requerimientos y Objetivos.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Documentación de Alcance y Creación de Backlog.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Diseño de Arquitectura de la Solución.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0"/>
          <p:cNvSpPr txBox="1"/>
          <p:nvPr/>
        </p:nvSpPr>
        <p:spPr>
          <a:xfrm>
            <a:off x="6574925" y="2220000"/>
            <a:ext cx="61281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000">
                <a:solidFill>
                  <a:srgbClr val="257CE1"/>
                </a:solidFill>
              </a:rPr>
              <a:t>2. Desarrollo Componentes Principales (Semanas 5-8)</a:t>
            </a:r>
            <a:endParaRPr b="1" sz="2000">
              <a:solidFill>
                <a:srgbClr val="257CE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Implementación de la Base de Datos.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del Módulo Web de Tickets (MVP).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Implementación del Sistema de Roles y Login.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0"/>
          <p:cNvSpPr txBox="1"/>
          <p:nvPr/>
        </p:nvSpPr>
        <p:spPr>
          <a:xfrm>
            <a:off x="13171225" y="2220000"/>
            <a:ext cx="68091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000">
                <a:solidFill>
                  <a:srgbClr val="257CE1"/>
                </a:solidFill>
              </a:rPr>
              <a:t>3. Desarrollo Funcionalidades Complementarias (Semanas 9-12)</a:t>
            </a:r>
            <a:endParaRPr b="1" sz="2000">
              <a:solidFill>
                <a:srgbClr val="257CE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 Aplicación Móvil (Básica).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Implementación de Notificaciones Internas.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Generación de Reportes Simples de gestión.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"/>
          <p:cNvSpPr txBox="1"/>
          <p:nvPr/>
        </p:nvSpPr>
        <p:spPr>
          <a:xfrm>
            <a:off x="840425" y="5962275"/>
            <a:ext cx="61281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000">
                <a:solidFill>
                  <a:srgbClr val="257CE1"/>
                </a:solidFill>
              </a:rPr>
              <a:t>4. Integración y Pruebas (Semanas 13-15)</a:t>
            </a:r>
            <a:endParaRPr b="1" sz="2000">
              <a:solidFill>
                <a:srgbClr val="257CE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Integración de Plataformas Web y Móvil.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Ejecución de Plan de Pruebas Funcionales.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Corrección de Errores (Debugging).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"/>
          <p:cNvSpPr txBox="1"/>
          <p:nvPr/>
        </p:nvSpPr>
        <p:spPr>
          <a:xfrm>
            <a:off x="6574925" y="5962275"/>
            <a:ext cx="61281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000">
                <a:solidFill>
                  <a:srgbClr val="257CE1"/>
                </a:solidFill>
              </a:rPr>
              <a:t>5. Cierre y Entrega (Semanas 16-18)</a:t>
            </a:r>
            <a:endParaRPr b="1" sz="2000">
              <a:solidFill>
                <a:srgbClr val="257CE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Entrega de Manual de Usuario y Documentación Técnica.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Capacitación a Usuarios Clave (TI y Docentes).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 Final del Producto Funcional.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3025" y="4572000"/>
            <a:ext cx="5528402" cy="5528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a2df17e464_0_5"/>
          <p:cNvSpPr txBox="1"/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Asignación</a:t>
            </a:r>
            <a:r>
              <a:rPr lang="es-CL"/>
              <a:t> de roles</a:t>
            </a:r>
            <a:endParaRPr/>
          </a:p>
        </p:txBody>
      </p:sp>
      <p:pic>
        <p:nvPicPr>
          <p:cNvPr id="201" name="Google Shape;201;g3a2df17e464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038" y="1777253"/>
            <a:ext cx="12184424" cy="831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/>
          <p:nvPr>
            <p:ph type="title"/>
          </p:nvPr>
        </p:nvSpPr>
        <p:spPr>
          <a:xfrm>
            <a:off x="8256425" y="7945075"/>
            <a:ext cx="109791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CL" sz="6000">
                <a:solidFill>
                  <a:srgbClr val="257CE1"/>
                </a:solidFill>
              </a:rPr>
              <a:t>Propuesta y etapas de implementación</a:t>
            </a:r>
            <a:endParaRPr b="0" sz="6000">
              <a:solidFill>
                <a:srgbClr val="257CE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11"/>
          <p:cNvSpPr txBox="1"/>
          <p:nvPr/>
        </p:nvSpPr>
        <p:spPr>
          <a:xfrm>
            <a:off x="6276975" y="7752358"/>
            <a:ext cx="16710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Modelo por capas</a:t>
            </a:r>
            <a:endParaRPr/>
          </a:p>
        </p:txBody>
      </p:sp>
      <p:pic>
        <p:nvPicPr>
          <p:cNvPr id="213" name="Google Shape;213;p12" title="Capa de presentació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099" y="1989500"/>
            <a:ext cx="15926549" cy="8958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"/>
          <p:cNvSpPr txBox="1"/>
          <p:nvPr>
            <p:ph type="title"/>
          </p:nvPr>
        </p:nvSpPr>
        <p:spPr>
          <a:xfrm>
            <a:off x="2432050" y="714594"/>
            <a:ext cx="1698826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s-CL">
                <a:solidFill>
                  <a:schemeClr val="accent1"/>
                </a:solidFill>
              </a:rPr>
              <a:t>Contenido de la Presentación</a:t>
            </a:r>
            <a:endParaRPr i="1">
              <a:solidFill>
                <a:schemeClr val="accent1"/>
              </a:solidFill>
            </a:endParaRPr>
          </a:p>
        </p:txBody>
      </p:sp>
      <p:sp>
        <p:nvSpPr>
          <p:cNvPr id="81" name="Google Shape;81;p2"/>
          <p:cNvSpPr txBox="1"/>
          <p:nvPr/>
        </p:nvSpPr>
        <p:spPr>
          <a:xfrm>
            <a:off x="2103425" y="2473325"/>
            <a:ext cx="16013100" cy="6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s-CL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Propuesta Técnica: </a:t>
            </a:r>
            <a:r>
              <a:rPr b="0" i="0" lang="es-CL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Topología del proyecto – </a:t>
            </a:r>
            <a:r>
              <a:rPr b="0" i="0" lang="es-CL" sz="2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Explicación Modelo por Capas </a:t>
            </a:r>
            <a:r>
              <a:rPr b="0" i="0" lang="es-CL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+ Estándares y modelamientos utilizados (UML-</a:t>
            </a:r>
            <a:r>
              <a:rPr b="0" i="0" lang="es-CL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Caso Uso general-Diagramas Actividad, MER-BD,  Modelo de Clases – BPMN</a:t>
            </a:r>
            <a:r>
              <a:rPr b="0" i="0" lang="es-CL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b="0" i="0" lang="es-CL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Diseño front-end</a:t>
            </a:r>
            <a:r>
              <a:rPr b="0" i="0" lang="es-CL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y técnicas de pruebas utilizadas, Set pruebas.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s-CL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Tecnologías utilizadas: </a:t>
            </a:r>
            <a:r>
              <a:rPr b="0" i="0" lang="es-CL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Plataforma de servicios cloud / Tecnología utilizada para el desarrollo, Justificar los recursos tecnológicos utilizados, factibilidad Operacional y Legal (Ley de protección de los datos, ley de propiedad industrial e intelectual, leyes o normativas vigentes).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s-CL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Etapas principales de implementación</a:t>
            </a:r>
            <a:r>
              <a:rPr b="0" i="0" lang="es-CL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i="0" lang="es-CL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Roadmap</a:t>
            </a:r>
            <a:r>
              <a:rPr b="0" i="0" lang="es-C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, trello, JIRA, github, Evidencias; RACI, EDT. 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s-CL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Muestra de la solución </a:t>
            </a:r>
            <a:r>
              <a:rPr b="0" i="0" lang="es-CL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b="0" i="0" lang="es-C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Evidencia rápida vídeo Demostración. (MAX 3 min)-Vista admin y Vista usuario final 100% funcional.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8580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s-CL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Retrospectiva del proyecto – </a:t>
            </a:r>
            <a:r>
              <a:rPr b="0" i="0" lang="es-C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Retrospectiva y Proyecciones laborales a partir de la ejecución del proyecto. 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a2df17e464_0_34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Caso de uso general</a:t>
            </a:r>
            <a:endParaRPr/>
          </a:p>
        </p:txBody>
      </p:sp>
      <p:pic>
        <p:nvPicPr>
          <p:cNvPr id="220" name="Google Shape;220;g3a2df17e464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150" y="1494349"/>
            <a:ext cx="8875800" cy="951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a2df17e464_0_29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Diagrama de actividades</a:t>
            </a:r>
            <a:endParaRPr/>
          </a:p>
        </p:txBody>
      </p:sp>
      <p:pic>
        <p:nvPicPr>
          <p:cNvPr id="227" name="Google Shape;227;g3a2df17e464_0_29" title="Diagrama de actividad.png"/>
          <p:cNvPicPr preferRelativeResize="0"/>
          <p:nvPr/>
        </p:nvPicPr>
        <p:blipFill rotWithShape="1">
          <a:blip r:embed="rId3">
            <a:alphaModFix/>
          </a:blip>
          <a:srcRect b="0" l="0" r="0" t="58160"/>
          <a:stretch/>
        </p:blipFill>
        <p:spPr>
          <a:xfrm>
            <a:off x="10180350" y="2261875"/>
            <a:ext cx="9567424" cy="73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3a2df17e464_0_29" title="Diagrama de actividad.png"/>
          <p:cNvPicPr preferRelativeResize="0"/>
          <p:nvPr/>
        </p:nvPicPr>
        <p:blipFill rotWithShape="1">
          <a:blip r:embed="rId3">
            <a:alphaModFix/>
          </a:blip>
          <a:srcRect b="41711" l="0" r="0" t="0"/>
          <a:stretch/>
        </p:blipFill>
        <p:spPr>
          <a:xfrm>
            <a:off x="957800" y="454500"/>
            <a:ext cx="8552351" cy="91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2df17e464_0_20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Modelo MER</a:t>
            </a:r>
            <a:endParaRPr/>
          </a:p>
        </p:txBody>
      </p:sp>
      <p:pic>
        <p:nvPicPr>
          <p:cNvPr id="235" name="Google Shape;235;g3a2df17e464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375" y="1920950"/>
            <a:ext cx="15197150" cy="8872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a2df17e464_0_15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Diagrama de clases</a:t>
            </a:r>
            <a:endParaRPr/>
          </a:p>
        </p:txBody>
      </p:sp>
      <p:pic>
        <p:nvPicPr>
          <p:cNvPr id="242" name="Google Shape;242;g3a2df17e464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400" y="1494350"/>
            <a:ext cx="10689125" cy="971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a2df17e464_0_10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Diagrama BPMN</a:t>
            </a:r>
            <a:endParaRPr/>
          </a:p>
        </p:txBody>
      </p:sp>
      <p:pic>
        <p:nvPicPr>
          <p:cNvPr id="249" name="Google Shape;249;g3a2df17e464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50" y="1710424"/>
            <a:ext cx="19521249" cy="83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2df17e464_0_39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Vista front-end </a:t>
            </a:r>
            <a:endParaRPr/>
          </a:p>
        </p:txBody>
      </p:sp>
      <p:pic>
        <p:nvPicPr>
          <p:cNvPr id="256" name="Google Shape;256;g3a2df17e464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670" y="1964625"/>
            <a:ext cx="16240552" cy="90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2df17e464_0_44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Set de pruebas</a:t>
            </a:r>
            <a:endParaRPr/>
          </a:p>
        </p:txBody>
      </p:sp>
      <p:pic>
        <p:nvPicPr>
          <p:cNvPr id="263" name="Google Shape;263;g3a2df17e464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463" y="1772349"/>
            <a:ext cx="13115176" cy="77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a2df17e464_0_49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Tecnologías</a:t>
            </a:r>
            <a:r>
              <a:rPr lang="es-CL"/>
              <a:t> y recursos utilizados</a:t>
            </a:r>
            <a:endParaRPr/>
          </a:p>
        </p:txBody>
      </p:sp>
      <p:pic>
        <p:nvPicPr>
          <p:cNvPr id="270" name="Google Shape;270;g3a2df17e464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22" y="3436328"/>
            <a:ext cx="2581376" cy="2581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3a2df17e464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0150" y="1736499"/>
            <a:ext cx="2755599" cy="275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a2df17e464_0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5247" y="3160713"/>
            <a:ext cx="2219442" cy="313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3a2df17e464_0_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1650" y="1939503"/>
            <a:ext cx="2349576" cy="23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3a2df17e464_0_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30213" y="7756526"/>
            <a:ext cx="3132625" cy="31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3a2df17e464_0_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70350" y="7942750"/>
            <a:ext cx="2954325" cy="29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a2df17e464_0_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232850" y="3021125"/>
            <a:ext cx="6555848" cy="327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a2df17e464_0_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97050" y="7737935"/>
            <a:ext cx="3316849" cy="331684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3a2df17e464_0_49"/>
          <p:cNvSpPr txBox="1"/>
          <p:nvPr/>
        </p:nvSpPr>
        <p:spPr>
          <a:xfrm>
            <a:off x="3561325" y="6901950"/>
            <a:ext cx="467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000">
                <a:latin typeface="Calibri"/>
                <a:ea typeface="Calibri"/>
                <a:cs typeface="Calibri"/>
                <a:sym typeface="Calibri"/>
              </a:rPr>
              <a:t>Control de Versiones</a:t>
            </a:r>
            <a:endParaRPr b="1"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3a2df17e464_0_49"/>
          <p:cNvSpPr txBox="1"/>
          <p:nvPr/>
        </p:nvSpPr>
        <p:spPr>
          <a:xfrm>
            <a:off x="-266687" y="1494350"/>
            <a:ext cx="406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300">
                <a:latin typeface="Calibri"/>
                <a:ea typeface="Calibri"/>
                <a:cs typeface="Calibri"/>
                <a:sym typeface="Calibri"/>
              </a:rPr>
              <a:t>Lenguajes</a:t>
            </a:r>
            <a:endParaRPr b="1" sz="4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3a2df17e464_0_49"/>
          <p:cNvSpPr txBox="1"/>
          <p:nvPr/>
        </p:nvSpPr>
        <p:spPr>
          <a:xfrm>
            <a:off x="9447300" y="6901938"/>
            <a:ext cx="406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200">
                <a:latin typeface="Calibri"/>
                <a:ea typeface="Calibri"/>
                <a:cs typeface="Calibri"/>
                <a:sym typeface="Calibri"/>
              </a:rPr>
              <a:t>BD en la nube</a:t>
            </a:r>
            <a:endParaRPr b="1" sz="4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3a2df17e464_0_49"/>
          <p:cNvSpPr txBox="1"/>
          <p:nvPr/>
        </p:nvSpPr>
        <p:spPr>
          <a:xfrm>
            <a:off x="13626475" y="2006613"/>
            <a:ext cx="406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000">
                <a:latin typeface="Calibri"/>
                <a:ea typeface="Calibri"/>
                <a:cs typeface="Calibri"/>
                <a:sym typeface="Calibri"/>
              </a:rPr>
              <a:t>Framework web</a:t>
            </a:r>
            <a:endParaRPr b="1"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3a2df17e464_0_49"/>
          <p:cNvSpPr txBox="1"/>
          <p:nvPr/>
        </p:nvSpPr>
        <p:spPr>
          <a:xfrm>
            <a:off x="15717025" y="6901938"/>
            <a:ext cx="406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4200">
                <a:latin typeface="Calibri"/>
                <a:ea typeface="Calibri"/>
                <a:cs typeface="Calibri"/>
                <a:sym typeface="Calibri"/>
              </a:rPr>
              <a:t>Dominio</a:t>
            </a:r>
            <a:endParaRPr b="1" sz="4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g3a2df17e464_0_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065725" y="7714488"/>
            <a:ext cx="3363712" cy="3363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90efdf96bc_3_3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Otras </a:t>
            </a:r>
            <a:r>
              <a:rPr lang="es-CL"/>
              <a:t>tecnologías</a:t>
            </a:r>
            <a:endParaRPr/>
          </a:p>
        </p:txBody>
      </p:sp>
      <p:pic>
        <p:nvPicPr>
          <p:cNvPr id="290" name="Google Shape;290;g390efdf96bc_3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225" y="1835251"/>
            <a:ext cx="5200440" cy="292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390efdf96bc_3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6699" y="2796200"/>
            <a:ext cx="2056400" cy="30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390efdf96bc_3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6975" y="5468025"/>
            <a:ext cx="3381050" cy="33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390efdf96bc_3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9475" y="6941676"/>
            <a:ext cx="3735925" cy="37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390efdf96bc_3_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42125" y="2323575"/>
            <a:ext cx="4496826" cy="449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390efdf96bc_3_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03225" y="7649626"/>
            <a:ext cx="774382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390efdf96bc_3_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547800" y="3274799"/>
            <a:ext cx="2925250" cy="29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a2df17e464_0_54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Factibilidades del proyecto</a:t>
            </a:r>
            <a:endParaRPr/>
          </a:p>
        </p:txBody>
      </p:sp>
      <p:sp>
        <p:nvSpPr>
          <p:cNvPr id="303" name="Google Shape;303;g3a2df17e464_0_54"/>
          <p:cNvSpPr txBox="1"/>
          <p:nvPr/>
        </p:nvSpPr>
        <p:spPr>
          <a:xfrm>
            <a:off x="1161600" y="2194100"/>
            <a:ext cx="16939800" cy="57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latin typeface="Calibri"/>
                <a:ea typeface="Calibri"/>
                <a:cs typeface="Calibri"/>
                <a:sym typeface="Calibri"/>
              </a:rPr>
              <a:t>Dimensión Técnica (¿Tenemos la tecnología y el conocimiento?)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3200">
                <a:latin typeface="Calibri"/>
                <a:ea typeface="Calibri"/>
                <a:cs typeface="Calibri"/>
                <a:sym typeface="Calibri"/>
              </a:rPr>
              <a:t>Dimensión Operacional (¿El colegio lo va a usar realmente?)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3200">
                <a:latin typeface="Calibri"/>
                <a:ea typeface="Calibri"/>
                <a:cs typeface="Calibri"/>
                <a:sym typeface="Calibri"/>
              </a:rPr>
              <a:t>Dimensión Económica (¿Es rentable o pagable?)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latin typeface="Calibri"/>
                <a:ea typeface="Calibri"/>
                <a:cs typeface="Calibri"/>
                <a:sym typeface="Calibri"/>
              </a:rPr>
              <a:t>Dimensión Legal (¿Cumplimos la ley?)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-"/>
            </a:pPr>
            <a:r>
              <a:rPr lang="es-CL" sz="3200">
                <a:latin typeface="Calibri"/>
                <a:ea typeface="Calibri"/>
                <a:cs typeface="Calibri"/>
                <a:sym typeface="Calibri"/>
              </a:rPr>
              <a:t>Propiedad Intelectual (código original)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-"/>
            </a:pPr>
            <a:r>
              <a:rPr lang="es-CL" sz="3200">
                <a:latin typeface="Calibri"/>
                <a:ea typeface="Calibri"/>
                <a:cs typeface="Calibri"/>
                <a:sym typeface="Calibri"/>
              </a:rPr>
              <a:t>Ley 19.628 (Protección de Datos)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3a2df17e464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0825" y="6503475"/>
            <a:ext cx="4402276" cy="440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 txBox="1"/>
          <p:nvPr>
            <p:ph type="ctrTitle"/>
          </p:nvPr>
        </p:nvSpPr>
        <p:spPr>
          <a:xfrm>
            <a:off x="3308349" y="8626475"/>
            <a:ext cx="874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4800"/>
              <a:t>TICKETERA PRIME</a:t>
            </a:r>
            <a:endParaRPr sz="4800"/>
          </a:p>
        </p:txBody>
      </p:sp>
      <p:sp>
        <p:nvSpPr>
          <p:cNvPr id="87" name="Google Shape;87;p3"/>
          <p:cNvSpPr txBox="1"/>
          <p:nvPr>
            <p:ph idx="1" type="subTitle"/>
          </p:nvPr>
        </p:nvSpPr>
        <p:spPr>
          <a:xfrm>
            <a:off x="3727450" y="9617075"/>
            <a:ext cx="79113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CL"/>
              <a:t>Cristian Silva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CL" sz="24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s-CL"/>
              <a:t>gnacio Hernández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L" sz="2400">
                <a:latin typeface="Arial"/>
                <a:ea typeface="Arial"/>
                <a:cs typeface="Arial"/>
                <a:sym typeface="Arial"/>
              </a:rPr>
              <a:t>				Maipú, </a:t>
            </a:r>
            <a:r>
              <a:rPr b="1" lang="es-CL" sz="2400">
                <a:latin typeface="Arial"/>
                <a:ea typeface="Arial"/>
                <a:cs typeface="Arial"/>
                <a:sym typeface="Arial"/>
              </a:rPr>
              <a:t>xx</a:t>
            </a:r>
            <a:r>
              <a:rPr b="1" lang="es-CL" sz="24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-CL" sz="2400">
                <a:latin typeface="Arial"/>
                <a:ea typeface="Arial"/>
                <a:cs typeface="Arial"/>
                <a:sym typeface="Arial"/>
              </a:rPr>
              <a:t>Diciembre</a:t>
            </a:r>
            <a:r>
              <a:rPr b="1" lang="es-CL" sz="2400">
                <a:latin typeface="Arial"/>
                <a:ea typeface="Arial"/>
                <a:cs typeface="Arial"/>
                <a:sym typeface="Arial"/>
              </a:rPr>
              <a:t> 202</a:t>
            </a:r>
            <a:r>
              <a:rPr b="1" lang="es-CL"/>
              <a:t>5</a:t>
            </a: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14014450" y="3444875"/>
            <a:ext cx="488787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CAPSTONE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a2df17e464_0_64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Roadmap</a:t>
            </a:r>
            <a:endParaRPr/>
          </a:p>
        </p:txBody>
      </p:sp>
      <p:pic>
        <p:nvPicPr>
          <p:cNvPr id="311" name="Google Shape;311;g3a2df17e464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225" y="2306875"/>
            <a:ext cx="18799023" cy="743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a2df17e464_1_43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Github</a:t>
            </a:r>
            <a:endParaRPr/>
          </a:p>
        </p:txBody>
      </p:sp>
      <p:pic>
        <p:nvPicPr>
          <p:cNvPr id="318" name="Google Shape;318;g3a2df17e464_1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350" y="1782825"/>
            <a:ext cx="17311373" cy="832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a2df17e464_0_69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Matriz RACI</a:t>
            </a:r>
            <a:endParaRPr/>
          </a:p>
        </p:txBody>
      </p:sp>
      <p:pic>
        <p:nvPicPr>
          <p:cNvPr id="325" name="Google Shape;325;g3a2df17e464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625" y="1302300"/>
            <a:ext cx="9898574" cy="99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"/>
          <p:cNvSpPr txBox="1"/>
          <p:nvPr/>
        </p:nvSpPr>
        <p:spPr>
          <a:xfrm>
            <a:off x="4718050" y="4177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3"/>
          <p:cNvSpPr txBox="1"/>
          <p:nvPr>
            <p:ph type="title"/>
          </p:nvPr>
        </p:nvSpPr>
        <p:spPr>
          <a:xfrm>
            <a:off x="4794250" y="5349875"/>
            <a:ext cx="9020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Solución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4"/>
          <p:cNvSpPr txBox="1"/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Video muestra de funcionalidades principales </a:t>
            </a:r>
            <a:endParaRPr/>
          </a:p>
        </p:txBody>
      </p:sp>
      <p:pic>
        <p:nvPicPr>
          <p:cNvPr id="337" name="Google Shape;337;p14" title="Video Demostracion Ticketera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450" y="1826800"/>
            <a:ext cx="16572600" cy="932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5"/>
          <p:cNvSpPr txBox="1"/>
          <p:nvPr/>
        </p:nvSpPr>
        <p:spPr>
          <a:xfrm>
            <a:off x="7461250" y="7225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rgbClr val="257CE1"/>
                </a:solidFill>
                <a:latin typeface="Arial Black"/>
                <a:ea typeface="Arial Black"/>
                <a:cs typeface="Arial Black"/>
                <a:sym typeface="Arial Black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5"/>
          <p:cNvSpPr txBox="1"/>
          <p:nvPr>
            <p:ph type="title"/>
          </p:nvPr>
        </p:nvSpPr>
        <p:spPr>
          <a:xfrm>
            <a:off x="7537450" y="8397875"/>
            <a:ext cx="902002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Conclusión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6"/>
          <p:cNvSpPr txBox="1"/>
          <p:nvPr>
            <p:ph idx="1" type="body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Retrospectiva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/>
          <p:nvPr/>
        </p:nvSpPr>
        <p:spPr>
          <a:xfrm>
            <a:off x="9518650" y="2378075"/>
            <a:ext cx="535755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CONTENIDO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9518650" y="4020489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 txBox="1"/>
          <p:nvPr/>
        </p:nvSpPr>
        <p:spPr>
          <a:xfrm>
            <a:off x="9617262" y="7026177"/>
            <a:ext cx="457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L" sz="3000">
                <a:solidFill>
                  <a:schemeClr val="dk1"/>
                </a:solidFill>
              </a:rPr>
              <a:t>Objetivos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14771968" y="4782489"/>
            <a:ext cx="4728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L" sz="3000">
                <a:solidFill>
                  <a:schemeClr val="dk1"/>
                </a:solidFill>
              </a:rPr>
              <a:t>Propuesta y etapas de </a:t>
            </a:r>
            <a:r>
              <a:rPr b="1" lang="es-CL" sz="3000">
                <a:solidFill>
                  <a:schemeClr val="dk1"/>
                </a:solidFill>
              </a:rPr>
              <a:t>implementación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 txBox="1"/>
          <p:nvPr/>
        </p:nvSpPr>
        <p:spPr>
          <a:xfrm>
            <a:off x="9518650" y="6264177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14656174" y="4020489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"/>
          <p:cNvSpPr txBox="1"/>
          <p:nvPr/>
        </p:nvSpPr>
        <p:spPr>
          <a:xfrm>
            <a:off x="9617262" y="9194781"/>
            <a:ext cx="41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L" sz="3000">
                <a:solidFill>
                  <a:schemeClr val="dk1"/>
                </a:solidFill>
              </a:rPr>
              <a:t>Metodología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 txBox="1"/>
          <p:nvPr/>
        </p:nvSpPr>
        <p:spPr>
          <a:xfrm>
            <a:off x="14779065" y="7026177"/>
            <a:ext cx="418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L" sz="3000">
                <a:solidFill>
                  <a:schemeClr val="dk1"/>
                </a:solidFill>
              </a:rPr>
              <a:t>Solución</a:t>
            </a:r>
            <a:r>
              <a:rPr b="1" lang="es-CL" sz="3000">
                <a:solidFill>
                  <a:schemeClr val="dk1"/>
                </a:solidFill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9617262" y="8432781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14656174" y="6264177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9617262" y="4782488"/>
            <a:ext cx="457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L" sz="3000">
                <a:solidFill>
                  <a:schemeClr val="dk1"/>
                </a:solidFill>
              </a:rPr>
              <a:t>Presentación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14779065" y="9108535"/>
            <a:ext cx="418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L" sz="3000">
                <a:solidFill>
                  <a:schemeClr val="dk1"/>
                </a:solidFill>
              </a:rPr>
              <a:t>Conclusión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"/>
          <p:cNvSpPr txBox="1"/>
          <p:nvPr/>
        </p:nvSpPr>
        <p:spPr>
          <a:xfrm>
            <a:off x="14656174" y="8346535"/>
            <a:ext cx="1066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CL" sz="6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/>
          <p:nvPr>
            <p:ph type="title"/>
          </p:nvPr>
        </p:nvSpPr>
        <p:spPr>
          <a:xfrm>
            <a:off x="4413250" y="7559675"/>
            <a:ext cx="101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Presentación</a:t>
            </a:r>
            <a:endParaRPr/>
          </a:p>
        </p:txBody>
      </p:sp>
      <p:sp>
        <p:nvSpPr>
          <p:cNvPr id="111" name="Google Shape;111;p5"/>
          <p:cNvSpPr txBox="1"/>
          <p:nvPr/>
        </p:nvSpPr>
        <p:spPr>
          <a:xfrm>
            <a:off x="12677531" y="6082347"/>
            <a:ext cx="1905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L" sz="9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/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Equipo de trabajo</a:t>
            </a:r>
            <a:endParaRPr/>
          </a:p>
        </p:txBody>
      </p:sp>
      <p:sp>
        <p:nvSpPr>
          <p:cNvPr id="117" name="Google Shape;117;p6"/>
          <p:cNvSpPr txBox="1"/>
          <p:nvPr/>
        </p:nvSpPr>
        <p:spPr>
          <a:xfrm>
            <a:off x="3275900" y="6973800"/>
            <a:ext cx="69285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700">
                <a:latin typeface="Calibri"/>
                <a:ea typeface="Calibri"/>
                <a:cs typeface="Calibri"/>
                <a:sym typeface="Calibri"/>
              </a:rPr>
              <a:t>Cristian Silva: Administrador de Proyecto / Scrum Master</a:t>
            </a:r>
            <a:endParaRPr b="1" sz="3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6"/>
          <p:cNvSpPr txBox="1"/>
          <p:nvPr/>
        </p:nvSpPr>
        <p:spPr>
          <a:xfrm>
            <a:off x="11753150" y="6889438"/>
            <a:ext cx="44562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Ignacio Hernández: Desarrollador full stack</a:t>
            </a:r>
            <a:endParaRPr/>
          </a:p>
        </p:txBody>
      </p:sp>
      <p:pic>
        <p:nvPicPr>
          <p:cNvPr id="119" name="Google Shape;1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0375" y="3096299"/>
            <a:ext cx="3683651" cy="368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39425" y="3096311"/>
            <a:ext cx="3683651" cy="368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2df17e464_0_0"/>
          <p:cNvSpPr txBox="1"/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Contexto</a:t>
            </a:r>
            <a:endParaRPr/>
          </a:p>
        </p:txBody>
      </p:sp>
      <p:sp>
        <p:nvSpPr>
          <p:cNvPr id="127" name="Google Shape;127;g3a2df17e464_0_0"/>
          <p:cNvSpPr txBox="1"/>
          <p:nvPr/>
        </p:nvSpPr>
        <p:spPr>
          <a:xfrm>
            <a:off x="0" y="2394825"/>
            <a:ext cx="15439500" cy="80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L" sz="3300">
                <a:solidFill>
                  <a:schemeClr val="dk1"/>
                </a:solidFill>
              </a:rPr>
              <a:t>Acerca del Cliente:</a:t>
            </a:r>
            <a:r>
              <a:rPr lang="es-CL" sz="3300">
                <a:solidFill>
                  <a:schemeClr val="dk1"/>
                </a:solidFill>
              </a:rPr>
              <a:t> Instituciones Educativas (Colegios Particulares y Subvencionados) en la Región Metropolitana (Maipú).</a:t>
            </a:r>
            <a:endParaRPr sz="3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L" sz="3300">
                <a:solidFill>
                  <a:schemeClr val="dk1"/>
                </a:solidFill>
              </a:rPr>
              <a:t>Situación Actual:</a:t>
            </a:r>
            <a:endParaRPr b="1" sz="3300">
              <a:solidFill>
                <a:schemeClr val="dk1"/>
              </a:solidFill>
            </a:endParaRPr>
          </a:p>
          <a:p>
            <a:pPr indent="-438150" lvl="0" marL="18288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s-CL" sz="3300">
                <a:solidFill>
                  <a:schemeClr val="dk1"/>
                </a:solidFill>
              </a:rPr>
              <a:t>Gestión de soporte TI 100% informal (correo, pasillo, WhatsApp).</a:t>
            </a:r>
            <a:endParaRPr sz="3300">
              <a:solidFill>
                <a:schemeClr val="dk1"/>
              </a:solidFill>
            </a:endParaRPr>
          </a:p>
          <a:p>
            <a:pPr indent="-43815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s-CL" sz="3300">
                <a:solidFill>
                  <a:schemeClr val="dk1"/>
                </a:solidFill>
              </a:rPr>
              <a:t>Nula trazabilidad: No existe registro histórico de fallas recurrentes.</a:t>
            </a:r>
            <a:endParaRPr sz="3300">
              <a:solidFill>
                <a:schemeClr val="dk1"/>
              </a:solidFill>
            </a:endParaRPr>
          </a:p>
          <a:p>
            <a:pPr indent="-43815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s-CL" sz="3300">
                <a:solidFill>
                  <a:schemeClr val="dk1"/>
                </a:solidFill>
              </a:rPr>
              <a:t>Tiempos muertos: Docentes pierden en promedio 15-20 minutos de clase esperando soporte técnico debido a la falta de priorización.</a:t>
            </a:r>
            <a:endParaRPr sz="3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CL" sz="3300">
                <a:solidFill>
                  <a:schemeClr val="dk1"/>
                </a:solidFill>
              </a:rPr>
              <a:t>Oportunidad de Mercado</a:t>
            </a:r>
            <a:r>
              <a:rPr lang="es-CL" sz="3300">
                <a:solidFill>
                  <a:schemeClr val="dk1"/>
                </a:solidFill>
              </a:rPr>
              <a:t>: Digitalización de procesos internos en colegios con recursos limitados que no pueden costear ERPs complejos (SAP, Oracle).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3a2df17e46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3650" y="3681332"/>
            <a:ext cx="3946675" cy="39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90efdf96bc_0_10"/>
          <p:cNvSpPr txBox="1"/>
          <p:nvPr>
            <p:ph type="title"/>
          </p:nvPr>
        </p:nvSpPr>
        <p:spPr>
          <a:xfrm>
            <a:off x="2432050" y="714594"/>
            <a:ext cx="16988400" cy="14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Contexto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90efdf96bc_0_10"/>
          <p:cNvSpPr txBox="1"/>
          <p:nvPr/>
        </p:nvSpPr>
        <p:spPr>
          <a:xfrm>
            <a:off x="6117325" y="1747800"/>
            <a:ext cx="78138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/>
              <a:t>Testimonio del stakeholder</a:t>
            </a:r>
            <a:endParaRPr b="1" sz="2800"/>
          </a:p>
        </p:txBody>
      </p:sp>
      <p:pic>
        <p:nvPicPr>
          <p:cNvPr id="136" name="Google Shape;136;g390efdf96bc_0_10" title="WhatsApp Video 2025-11-17 at 10.17.01 P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000" y="2345850"/>
            <a:ext cx="11749925" cy="881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2df17e464_0_79"/>
          <p:cNvSpPr txBox="1"/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Métricas</a:t>
            </a:r>
            <a:endParaRPr/>
          </a:p>
        </p:txBody>
      </p:sp>
      <p:sp>
        <p:nvSpPr>
          <p:cNvPr id="143" name="Google Shape;143;g3a2df17e464_0_79"/>
          <p:cNvSpPr txBox="1"/>
          <p:nvPr/>
        </p:nvSpPr>
        <p:spPr>
          <a:xfrm>
            <a:off x="1454625" y="2876225"/>
            <a:ext cx="15727200" cy="5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L" sz="3200">
                <a:solidFill>
                  <a:srgbClr val="257CE1"/>
                </a:solidFill>
              </a:rPr>
              <a:t>Meta de Impacto (Productividad):</a:t>
            </a:r>
            <a:endParaRPr b="1" sz="3200">
              <a:solidFill>
                <a:srgbClr val="257CE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200"/>
              <a:buFont typeface="Calibri"/>
              <a:buChar char="-"/>
            </a:pPr>
            <a:r>
              <a:rPr lang="es-CL" sz="3200">
                <a:latin typeface="Calibri"/>
                <a:ea typeface="Calibri"/>
                <a:cs typeface="Calibri"/>
                <a:sym typeface="Calibri"/>
              </a:rPr>
              <a:t>Reducción del 30% en el Tiempo Medio de Resolución (MTTR) durante el primer trimestre.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-"/>
            </a:pPr>
            <a:r>
              <a:rPr lang="es-CL" sz="3200">
                <a:latin typeface="Calibri"/>
                <a:ea typeface="Calibri"/>
                <a:cs typeface="Calibri"/>
                <a:sym typeface="Calibri"/>
              </a:rPr>
              <a:t>100% de Trazabilidad: Pasar de 0 registros a un control total de solicitudes.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3200">
                <a:solidFill>
                  <a:srgbClr val="257CE1"/>
                </a:solidFill>
              </a:rPr>
              <a:t>A Medir en la Plataforma:</a:t>
            </a:r>
            <a:endParaRPr b="1" sz="3200">
              <a:solidFill>
                <a:srgbClr val="257CE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200"/>
              <a:buFont typeface="Calibri"/>
              <a:buChar char="-"/>
            </a:pPr>
            <a:r>
              <a:rPr lang="es-CL" sz="3200">
                <a:latin typeface="Calibri"/>
                <a:ea typeface="Calibri"/>
                <a:cs typeface="Calibri"/>
                <a:sym typeface="Calibri"/>
              </a:rPr>
              <a:t>SLA Vencidos: Cantidad de tickets fuera de plazo (Actualmente implementado en Dashboard).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-"/>
            </a:pPr>
            <a:r>
              <a:rPr lang="es-CL" sz="3200">
                <a:latin typeface="Calibri"/>
                <a:ea typeface="Calibri"/>
                <a:cs typeface="Calibri"/>
                <a:sym typeface="Calibri"/>
              </a:rPr>
              <a:t>Volumen de Tickets: Categorización de fallas más comunes (Hardware vs Software).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-"/>
            </a:pPr>
            <a:r>
              <a:rPr lang="es-CL" sz="3200">
                <a:latin typeface="Calibri"/>
                <a:ea typeface="Calibri"/>
                <a:cs typeface="Calibri"/>
                <a:sym typeface="Calibri"/>
              </a:rPr>
              <a:t>Tasa de Resolución: Tickets cerrados vs. Tickets abiertos semanalmente.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3a2df17e464_0_79"/>
          <p:cNvSpPr txBox="1"/>
          <p:nvPr/>
        </p:nvSpPr>
        <p:spPr>
          <a:xfrm>
            <a:off x="848500" y="2065825"/>
            <a:ext cx="1840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2022-07-20T19:15:37Z</dcterms:created>
  <dc:creator>Daniela Taito R.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0x010100018D87CEFA56DA42BF8E9E6D1D515907</vt:lpwstr>
  </property>
</Properties>
</file>